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349" r:id="rId2"/>
    <p:sldId id="256" r:id="rId3"/>
    <p:sldId id="327" r:id="rId4"/>
    <p:sldId id="305" r:id="rId5"/>
    <p:sldId id="306" r:id="rId6"/>
    <p:sldId id="307" r:id="rId7"/>
    <p:sldId id="309" r:id="rId8"/>
    <p:sldId id="310" r:id="rId9"/>
    <p:sldId id="311" r:id="rId10"/>
    <p:sldId id="312" r:id="rId11"/>
    <p:sldId id="313" r:id="rId12"/>
    <p:sldId id="314" r:id="rId13"/>
    <p:sldId id="328" r:id="rId14"/>
    <p:sldId id="283" r:id="rId15"/>
    <p:sldId id="263" r:id="rId16"/>
    <p:sldId id="262" r:id="rId17"/>
    <p:sldId id="264" r:id="rId18"/>
    <p:sldId id="266" r:id="rId19"/>
    <p:sldId id="265" r:id="rId20"/>
    <p:sldId id="267" r:id="rId21"/>
    <p:sldId id="268" r:id="rId22"/>
    <p:sldId id="269" r:id="rId23"/>
    <p:sldId id="329" r:id="rId24"/>
    <p:sldId id="271" r:id="rId25"/>
    <p:sldId id="275" r:id="rId26"/>
    <p:sldId id="277" r:id="rId27"/>
    <p:sldId id="278" r:id="rId28"/>
    <p:sldId id="270" r:id="rId29"/>
    <p:sldId id="272" r:id="rId30"/>
    <p:sldId id="273" r:id="rId31"/>
    <p:sldId id="274" r:id="rId32"/>
    <p:sldId id="276" r:id="rId33"/>
    <p:sldId id="259" r:id="rId34"/>
    <p:sldId id="279" r:id="rId35"/>
    <p:sldId id="280" r:id="rId36"/>
    <p:sldId id="284" r:id="rId37"/>
    <p:sldId id="281" r:id="rId38"/>
    <p:sldId id="282" r:id="rId39"/>
    <p:sldId id="285" r:id="rId40"/>
    <p:sldId id="286" r:id="rId41"/>
    <p:sldId id="287" r:id="rId42"/>
    <p:sldId id="260" r:id="rId43"/>
    <p:sldId id="288" r:id="rId44"/>
    <p:sldId id="289" r:id="rId45"/>
    <p:sldId id="290" r:id="rId46"/>
    <p:sldId id="291" r:id="rId47"/>
    <p:sldId id="292" r:id="rId48"/>
    <p:sldId id="293" r:id="rId49"/>
    <p:sldId id="334" r:id="rId50"/>
    <p:sldId id="294" r:id="rId51"/>
    <p:sldId id="261" r:id="rId52"/>
    <p:sldId id="296" r:id="rId53"/>
    <p:sldId id="300" r:id="rId54"/>
    <p:sldId id="295" r:id="rId55"/>
    <p:sldId id="297" r:id="rId56"/>
    <p:sldId id="298" r:id="rId57"/>
    <p:sldId id="299" r:id="rId58"/>
    <p:sldId id="303" r:id="rId59"/>
    <p:sldId id="301" r:id="rId60"/>
    <p:sldId id="302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B05"/>
    <a:srgbClr val="ADDC44"/>
    <a:srgbClr val="EBF02E"/>
    <a:srgbClr val="E8DA20"/>
    <a:srgbClr val="F8DA26"/>
    <a:srgbClr val="F4BA2A"/>
    <a:srgbClr val="FCCF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DDB71C-B3F5-4A7F-9837-0C5D29C1D390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15AFA5-8B77-44D6-AC7B-B5116765D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970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5AFA5-8B77-44D6-AC7B-B5116765D4F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03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3F79F-FB64-4B37-968F-38FC2C186E5D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A3FF-3739-4957-A52D-E1ADF472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505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3F79F-FB64-4B37-968F-38FC2C186E5D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A3FF-3739-4957-A52D-E1ADF472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6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3F79F-FB64-4B37-968F-38FC2C186E5D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A3FF-3739-4957-A52D-E1ADF472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253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3F79F-FB64-4B37-968F-38FC2C186E5D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A3FF-3739-4957-A52D-E1ADF472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65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3F79F-FB64-4B37-968F-38FC2C186E5D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A3FF-3739-4957-A52D-E1ADF472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17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3F79F-FB64-4B37-968F-38FC2C186E5D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A3FF-3739-4957-A52D-E1ADF472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57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3F79F-FB64-4B37-968F-38FC2C186E5D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A3FF-3739-4957-A52D-E1ADF472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8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3F79F-FB64-4B37-968F-38FC2C186E5D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A3FF-3739-4957-A52D-E1ADF472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948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3F79F-FB64-4B37-968F-38FC2C186E5D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A3FF-3739-4957-A52D-E1ADF472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929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3F79F-FB64-4B37-968F-38FC2C186E5D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A3FF-3739-4957-A52D-E1ADF472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4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3F79F-FB64-4B37-968F-38FC2C186E5D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3A3FF-3739-4957-A52D-E1ADF472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032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3F79F-FB64-4B37-968F-38FC2C186E5D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3A3FF-3739-4957-A52D-E1ADF472F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21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83" y="0"/>
            <a:ext cx="10699845" cy="68714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49252" y="338821"/>
            <a:ext cx="48207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IMPRESSIONISM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F02E7F36-4A3B-4ADD-A46A-AD35A2FDA8ED}"/>
              </a:ext>
            </a:extLst>
          </p:cNvPr>
          <p:cNvSpPr txBox="1">
            <a:spLocks/>
          </p:cNvSpPr>
          <p:nvPr/>
        </p:nvSpPr>
        <p:spPr>
          <a:xfrm>
            <a:off x="3243991" y="4992618"/>
            <a:ext cx="5631226" cy="16058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History of Modern Art</a:t>
            </a:r>
          </a:p>
          <a:p>
            <a:pPr algn="ctr">
              <a:lnSpc>
                <a:spcPct val="110000"/>
              </a:lnSpc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BFA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-III (Visual Arts)</a:t>
            </a:r>
          </a:p>
          <a:p>
            <a:pPr algn="ctr">
              <a:lnSpc>
                <a:spcPct val="110000"/>
              </a:lnSpc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Course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Incharge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Ms. Sidra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Liaqat</a:t>
            </a:r>
            <a:endParaRPr 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Design &amp; Visual Arts,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LCWU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257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438282" y="5574056"/>
            <a:ext cx="3053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ÉDOUARD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MANET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“The Railway”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(1873)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6" y="91837"/>
            <a:ext cx="8199446" cy="668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6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0" y="119133"/>
            <a:ext cx="8433185" cy="66228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3941" y="5172334"/>
            <a:ext cx="3407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ÉDOUARD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MANET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“Claude Monet Painting on his Studio Boat”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(1874)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15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9" y="109182"/>
            <a:ext cx="9063517" cy="66435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25885" y="5183080"/>
            <a:ext cx="3098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ÉDOUARD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MANET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Bar at the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Folies-Bergère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(1882)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66829" y="313899"/>
            <a:ext cx="267496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Last major work.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Displayed in the Salon.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84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33849" y="208479"/>
            <a:ext cx="60955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CLAUDE MONET  (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1840 – 1926)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784" y="964952"/>
            <a:ext cx="4637647" cy="55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7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84" y="113138"/>
            <a:ext cx="5205892" cy="66356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50008" y="5411174"/>
            <a:ext cx="36848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CLAUDE MONET</a:t>
            </a: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“Ladies in the Garden”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(1867)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71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63" y="130791"/>
            <a:ext cx="8242110" cy="65936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07106" y="5154819"/>
            <a:ext cx="36848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CLAUDE MONET</a:t>
            </a: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Bathers At La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Grenouillere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(Frog Pond)”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(1869)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4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6" y="146462"/>
            <a:ext cx="8570794" cy="66058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20920" y="5552006"/>
            <a:ext cx="32026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CLAUDE MONET</a:t>
            </a: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“Impression: Sunrise”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1873)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47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3" y="95534"/>
            <a:ext cx="5289418" cy="66703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13779" y="5449207"/>
            <a:ext cx="59458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CLAUDE MONET</a:t>
            </a: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“The Promenade / Woman with a Parasol ”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1875)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12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" y="96387"/>
            <a:ext cx="4385965" cy="3223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155" y="96387"/>
            <a:ext cx="5019738" cy="3223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t="1590" r="1470" b="1392"/>
          <a:stretch/>
        </p:blipFill>
        <p:spPr>
          <a:xfrm>
            <a:off x="102360" y="3436018"/>
            <a:ext cx="4385964" cy="3323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154" y="3436018"/>
            <a:ext cx="4437311" cy="33250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194923" y="5504621"/>
            <a:ext cx="28969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CLAUDE MONET</a:t>
            </a: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Series of “St.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Lazare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Station”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51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546" y="168606"/>
            <a:ext cx="3916692" cy="23264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8" y="168606"/>
            <a:ext cx="3759958" cy="2274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2" t="3821" r="5433" b="4478"/>
          <a:stretch/>
        </p:blipFill>
        <p:spPr>
          <a:xfrm>
            <a:off x="3982882" y="2647664"/>
            <a:ext cx="3453591" cy="26737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7" t="11193" r="4597" b="17165"/>
          <a:stretch/>
        </p:blipFill>
        <p:spPr>
          <a:xfrm>
            <a:off x="7550725" y="2647664"/>
            <a:ext cx="4527548" cy="26737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340" y="168605"/>
            <a:ext cx="3837284" cy="23264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8" y="2647664"/>
            <a:ext cx="3759958" cy="26737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8838" y="5552991"/>
            <a:ext cx="33368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CLAUDE MONET</a:t>
            </a: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Series of “Hay Stacks”</a:t>
            </a:r>
          </a:p>
          <a:p>
            <a:pPr lvl="0"/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exhibited in 1891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60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0207" y="209502"/>
            <a:ext cx="11636993" cy="1709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u="sng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IMPRESSIONISM</a:t>
            </a:r>
          </a:p>
          <a:p>
            <a:pPr algn="ctr">
              <a:spcAft>
                <a:spcPts val="1000"/>
              </a:spcAft>
            </a:pP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Interest in light, movement, spontaneity, fragmentation &amp;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disintegration of form by light &amp; shadow.</a:t>
            </a: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46494" y="2273529"/>
            <a:ext cx="9644418" cy="4013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Leading artists of IMPRESSIONISM from </a:t>
            </a:r>
            <a:r>
              <a:rPr lang="en-US" sz="3200" b="1" u="sng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France</a:t>
            </a:r>
          </a:p>
          <a:p>
            <a:pPr marL="1828800" lvl="3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Édouard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Manet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1832 –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1883)</a:t>
            </a:r>
          </a:p>
          <a:p>
            <a:pPr marL="1828800" lvl="3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Claude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Monet  (1840 –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1926)</a:t>
            </a:r>
          </a:p>
          <a:p>
            <a:pPr marL="1828800" lvl="3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Pierre-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Auguste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Renoir (1841 –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1919)</a:t>
            </a:r>
          </a:p>
          <a:p>
            <a:pPr marL="1828800" lvl="3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Camille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Pissarro (1830 –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1903)</a:t>
            </a:r>
          </a:p>
          <a:p>
            <a:pPr marL="1828800" lvl="3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Alfred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Sisley (1839 –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1899)</a:t>
            </a:r>
          </a:p>
          <a:p>
            <a:pPr marL="1828800" lvl="3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Edgar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Degas (1834 – 1917)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2" y="136478"/>
            <a:ext cx="2850950" cy="44569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303" y="136478"/>
            <a:ext cx="2858041" cy="44569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333" y="136478"/>
            <a:ext cx="2906326" cy="44569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648" y="137739"/>
            <a:ext cx="2893326" cy="44557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6134" y="5375568"/>
            <a:ext cx="39510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CLAUDE MONET</a:t>
            </a: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Series of “Rouen Cathedral”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60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11" y="107135"/>
            <a:ext cx="4525037" cy="29752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10" y="3257160"/>
            <a:ext cx="4525037" cy="30142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660" y="107135"/>
            <a:ext cx="6441743" cy="29793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660" y="3257160"/>
            <a:ext cx="6072678" cy="30142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3810" y="6271417"/>
            <a:ext cx="120481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CLAUDE MONET		 Series of “Water Lilies”    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exhibited in 1900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50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020" y="136479"/>
            <a:ext cx="4795868" cy="4594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" t="762" r="1431" b="727"/>
          <a:stretch/>
        </p:blipFill>
        <p:spPr>
          <a:xfrm>
            <a:off x="136476" y="136480"/>
            <a:ext cx="3220873" cy="45944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854" y="136478"/>
            <a:ext cx="3622341" cy="45944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6134" y="5375568"/>
            <a:ext cx="39510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CLAUDE MONET</a:t>
            </a: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Series of “Poplars”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62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65361" y="215431"/>
            <a:ext cx="80612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PIERRE-AUGUSTE RENOIR (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1841 – 1919)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541" y="959427"/>
            <a:ext cx="4366917" cy="541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96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7" y="118778"/>
            <a:ext cx="9407857" cy="66148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539784" y="5164017"/>
            <a:ext cx="26522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RENOIR</a:t>
            </a:r>
          </a:p>
          <a:p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“La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Grenouillere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Frog Pond”</a:t>
            </a:r>
          </a:p>
          <a:p>
            <a:pPr lvl="0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(1869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85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8" y="105771"/>
            <a:ext cx="8871044" cy="66532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30351" y="5148451"/>
            <a:ext cx="26522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RENOIR</a:t>
            </a:r>
          </a:p>
          <a:p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“La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Grenouillere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Frog Pond”</a:t>
            </a:r>
          </a:p>
          <a:p>
            <a:pPr lvl="0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(1869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10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6" y="100100"/>
            <a:ext cx="9120670" cy="66623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335067" y="4823472"/>
            <a:ext cx="26613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RENOIR</a:t>
            </a:r>
          </a:p>
          <a:p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“Madame Claude Monet Lying on a Sofa”</a:t>
            </a:r>
          </a:p>
          <a:p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(1872)</a:t>
            </a:r>
          </a:p>
        </p:txBody>
      </p:sp>
    </p:spTree>
    <p:extLst>
      <p:ext uri="{BB962C8B-B14F-4D97-AF65-F5344CB8AC3E}">
        <p14:creationId xmlns:p14="http://schemas.microsoft.com/office/powerpoint/2010/main" val="366667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" y="96548"/>
            <a:ext cx="8824732" cy="66795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30351" y="5409676"/>
            <a:ext cx="30616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RENOIR</a:t>
            </a:r>
          </a:p>
          <a:p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“The Skiff”</a:t>
            </a:r>
          </a:p>
          <a:p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(1875)</a:t>
            </a:r>
          </a:p>
        </p:txBody>
      </p:sp>
    </p:spTree>
    <p:extLst>
      <p:ext uri="{BB962C8B-B14F-4D97-AF65-F5344CB8AC3E}">
        <p14:creationId xmlns:p14="http://schemas.microsoft.com/office/powerpoint/2010/main" val="389762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8" y="129357"/>
            <a:ext cx="9002973" cy="66284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30351" y="5164017"/>
            <a:ext cx="30616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RENOIR</a:t>
            </a:r>
          </a:p>
          <a:p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“Ball / Dance at the Moulin de la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Galette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(1876)</a:t>
            </a:r>
          </a:p>
        </p:txBody>
      </p:sp>
    </p:spTree>
    <p:extLst>
      <p:ext uri="{BB962C8B-B14F-4D97-AF65-F5344CB8AC3E}">
        <p14:creationId xmlns:p14="http://schemas.microsoft.com/office/powerpoint/2010/main" val="246949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88" y="81886"/>
            <a:ext cx="5124652" cy="67004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90865" y="5436972"/>
            <a:ext cx="26522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RENOIR</a:t>
            </a:r>
          </a:p>
          <a:p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“The Swing”</a:t>
            </a:r>
          </a:p>
          <a:p>
            <a:pPr lvl="0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1876)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84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3516" y="268111"/>
            <a:ext cx="802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ÉDOUARD MANET (1832 – 1883)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206" y="1040641"/>
            <a:ext cx="441350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0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92" y="103102"/>
            <a:ext cx="9011435" cy="66525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266829" y="5109427"/>
            <a:ext cx="26522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RENOIR</a:t>
            </a:r>
          </a:p>
          <a:p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“Luncheon of the Boating Party”</a:t>
            </a:r>
          </a:p>
          <a:p>
            <a:pPr lvl="0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1881)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40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43" y="109182"/>
            <a:ext cx="4143678" cy="66464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03761" y="5409678"/>
            <a:ext cx="26522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RENOIR</a:t>
            </a:r>
          </a:p>
          <a:p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“The Umbrellas”</a:t>
            </a:r>
          </a:p>
          <a:p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(1886)</a:t>
            </a:r>
          </a:p>
        </p:txBody>
      </p:sp>
    </p:spTree>
    <p:extLst>
      <p:ext uri="{BB962C8B-B14F-4D97-AF65-F5344CB8AC3E}">
        <p14:creationId xmlns:p14="http://schemas.microsoft.com/office/powerpoint/2010/main" val="36407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7" y="109182"/>
            <a:ext cx="5002049" cy="66328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36273" y="5458936"/>
            <a:ext cx="37531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RENOIR</a:t>
            </a:r>
          </a:p>
          <a:p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“Young Girls at the Piano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(1892)</a:t>
            </a:r>
          </a:p>
        </p:txBody>
      </p:sp>
    </p:spTree>
    <p:extLst>
      <p:ext uri="{BB962C8B-B14F-4D97-AF65-F5344CB8AC3E}">
        <p14:creationId xmlns:p14="http://schemas.microsoft.com/office/powerpoint/2010/main" val="276509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C44">
            <a:alpha val="5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80009" y="320135"/>
            <a:ext cx="67521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CAMILLE PISSARRO (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1830 – 1903)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587" y="1088052"/>
            <a:ext cx="4147011" cy="528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9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C44">
            <a:alpha val="5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49" y="59597"/>
            <a:ext cx="10008490" cy="59674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32549" y="5999707"/>
            <a:ext cx="60779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PISSARRO</a:t>
            </a: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“Lordship Lane Station,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Dulwich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(1872)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62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C44">
            <a:alpha val="5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0" y="106678"/>
            <a:ext cx="8116813" cy="66557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07106" y="5154819"/>
            <a:ext cx="30798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PISSARRO</a:t>
            </a: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“Entrance 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the 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Village 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Voisins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(1872)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82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C44">
            <a:alpha val="5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19" y="134772"/>
            <a:ext cx="8044290" cy="66027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84274" y="5154819"/>
            <a:ext cx="30798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PISSARRO</a:t>
            </a:r>
          </a:p>
          <a:p>
            <a:pPr lvl="0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“Red Roofs, Corner of a Village, Winter”</a:t>
            </a: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(1877)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13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C44">
            <a:alpha val="5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82" y="80180"/>
            <a:ext cx="4619625" cy="571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693" y="80180"/>
            <a:ext cx="4743450" cy="5715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72694" y="5712263"/>
            <a:ext cx="47434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PISSARRO</a:t>
            </a:r>
          </a:p>
          <a:p>
            <a:pPr lvl="0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“Madame Pissarro Sewing near a Window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(1879)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882" y="5712263"/>
            <a:ext cx="53714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PISSARRO</a:t>
            </a:r>
          </a:p>
          <a:p>
            <a:pPr lvl="0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“Woman and Child Doing Needlework”</a:t>
            </a: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(1877)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21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C44">
            <a:alpha val="5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7" y="134772"/>
            <a:ext cx="5507014" cy="65820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91199" y="5516531"/>
            <a:ext cx="39123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PISSARRO</a:t>
            </a:r>
          </a:p>
          <a:p>
            <a:pPr lvl="0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“Laundry and Mill at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Osny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(1884)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40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C44">
            <a:alpha val="5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66" y="103353"/>
            <a:ext cx="8312197" cy="66275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47963" y="5420592"/>
            <a:ext cx="38213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PISSARRO</a:t>
            </a:r>
          </a:p>
          <a:p>
            <a:pPr lvl="0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“The Great Bridge, Rouen”</a:t>
            </a: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(1896)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48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4" y="97770"/>
            <a:ext cx="10494723" cy="66646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22419" y="4454140"/>
            <a:ext cx="19106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ÉDOUARD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MANET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Music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Tuileries Gardens”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(1862)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86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C44">
            <a:alpha val="5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8" y="103993"/>
            <a:ext cx="8353141" cy="66268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02555" y="5133862"/>
            <a:ext cx="34392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PISSARRO</a:t>
            </a:r>
          </a:p>
          <a:p>
            <a:pPr lvl="0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“Boulevard des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Italiens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Afternoon”</a:t>
            </a: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(1897)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69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C44">
            <a:alpha val="5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84193" y="5087364"/>
            <a:ext cx="34392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PISSARRO</a:t>
            </a:r>
          </a:p>
          <a:p>
            <a:pPr lvl="0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“Boulevard Montmartre Afternoon, in the Rain”</a:t>
            </a: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(1897)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87" y="107476"/>
            <a:ext cx="8001426" cy="664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52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A2A">
            <a:alpha val="5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58038" y="456613"/>
            <a:ext cx="58472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ALFRED SISLEY (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1839 – 1899)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4"/>
          <a:stretch/>
        </p:blipFill>
        <p:spPr>
          <a:xfrm>
            <a:off x="3887142" y="1210200"/>
            <a:ext cx="4189035" cy="523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5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A2A">
            <a:alpha val="5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7"/>
          <a:stretch/>
        </p:blipFill>
        <p:spPr>
          <a:xfrm>
            <a:off x="154645" y="122830"/>
            <a:ext cx="5361112" cy="66191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36527" y="5445289"/>
            <a:ext cx="34392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SISLEY</a:t>
            </a: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“Snow at Louveciennes”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(1874)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52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A2A">
            <a:alpha val="5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2" y="107334"/>
            <a:ext cx="8965495" cy="66346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01975" y="4816650"/>
            <a:ext cx="31036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SISLEY</a:t>
            </a: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“Inn 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East Molesey with Hampton Court Bridge”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(1874)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95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A2A">
            <a:alpha val="5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5" y="109182"/>
            <a:ext cx="8501646" cy="66419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70876" y="5509820"/>
            <a:ext cx="34392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SISLEY</a:t>
            </a: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“Misty Morning”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(1874)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38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A2A">
            <a:alpha val="5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2" y="100438"/>
            <a:ext cx="9143005" cy="66523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57645" y="5552433"/>
            <a:ext cx="32618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SISLEY</a:t>
            </a: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“Flood at Port-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Marly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(1876)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67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A2A">
            <a:alpha val="5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6" y="109182"/>
            <a:ext cx="8871188" cy="66464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971054" y="5185982"/>
            <a:ext cx="34392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SISLEY</a:t>
            </a: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“Autumn: Banks of the Seine near Bougival”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(undated)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10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A2A">
            <a:alpha val="5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01" y="117995"/>
            <a:ext cx="8147642" cy="66015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70553" y="5149836"/>
            <a:ext cx="35985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SISLEY</a:t>
            </a: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“Road 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the 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Forest Fringe 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Fontainebleau”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(1883)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45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B05">
            <a:alpha val="3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94023" y="286331"/>
            <a:ext cx="56108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EDGAR DEGAS (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1834 – 1917)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782" y="1064943"/>
            <a:ext cx="4191314" cy="527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33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" y="114714"/>
            <a:ext cx="8438282" cy="66409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56645" y="4816650"/>
            <a:ext cx="29712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ÉDOUARD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MANET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“The Picnic” / 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“The Luncheon on the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Grass”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(1863)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56645" y="245660"/>
            <a:ext cx="34938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Exhibited at Salon des Refusés and was harshly criticized.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 on Renaissance prototype. </a:t>
            </a:r>
          </a:p>
        </p:txBody>
      </p:sp>
    </p:spTree>
    <p:extLst>
      <p:ext uri="{BB962C8B-B14F-4D97-AF65-F5344CB8AC3E}">
        <p14:creationId xmlns:p14="http://schemas.microsoft.com/office/powerpoint/2010/main" val="301802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B05">
            <a:alpha val="3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66" y="109182"/>
            <a:ext cx="5448021" cy="66494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68296" y="5558283"/>
            <a:ext cx="42126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DEGAS</a:t>
            </a: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“The Orchestra at the Opera”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(1870)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33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B05">
            <a:alpha val="3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46" y="100385"/>
            <a:ext cx="4409486" cy="66474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20445" y="5916854"/>
            <a:ext cx="5577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DEGAS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Study of a Dancer Scratching her Back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41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B05">
            <a:alpha val="3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4" y="82724"/>
            <a:ext cx="5785502" cy="66807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64074" y="5535817"/>
            <a:ext cx="27523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DEGAS</a:t>
            </a: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“The Dance Class”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(1876)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78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B05">
            <a:alpha val="3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29" y="104209"/>
            <a:ext cx="4859067" cy="66377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22386" y="5541666"/>
            <a:ext cx="42126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DEGAS</a:t>
            </a: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“In the Café (Absinthe)”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(1876)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34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B05">
            <a:alpha val="3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7" y="129796"/>
            <a:ext cx="9832265" cy="66121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890002" y="5486237"/>
            <a:ext cx="24748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DEGAS</a:t>
            </a: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“The Rehearsal”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(1877)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27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B05">
            <a:alpha val="3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42" y="109182"/>
            <a:ext cx="5169469" cy="66464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22718" y="5555313"/>
            <a:ext cx="46312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DEGAS</a:t>
            </a: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“The Star / Dancer on the Stage”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(1877)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24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B05">
            <a:alpha val="3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8" y="105628"/>
            <a:ext cx="8793771" cy="66363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071136" y="5500721"/>
            <a:ext cx="26113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DEGAS</a:t>
            </a: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“The Racecourse”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(1880)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31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B05">
            <a:alpha val="3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1" y="124820"/>
            <a:ext cx="7040964" cy="66235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51426" y="5548007"/>
            <a:ext cx="51361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DEGAS</a:t>
            </a: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“Two Laundresses / Women Ironing”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(1884)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77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B05">
            <a:alpha val="3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4" y="107476"/>
            <a:ext cx="6642479" cy="66424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78470" y="5438825"/>
            <a:ext cx="29479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DEGAS</a:t>
            </a: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“Woman in a Tub”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(1885)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5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B05">
            <a:alpha val="3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2" y="116573"/>
            <a:ext cx="9161121" cy="66145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239533" y="5530774"/>
            <a:ext cx="31026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DEGAS</a:t>
            </a: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“Jockeys in the Rain”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(1886)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74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35" y="87318"/>
            <a:ext cx="9855162" cy="66781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48717" y="5195857"/>
            <a:ext cx="19476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ÉDOUARD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MANET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“Olympia”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(1863)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48717" y="245660"/>
            <a:ext cx="21017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Faced severe criticism.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Based on Renaissance prototype.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80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B05">
            <a:alpha val="3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3" y="109182"/>
            <a:ext cx="4476466" cy="57975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372" y="122830"/>
            <a:ext cx="3865009" cy="57975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183" y="5626894"/>
            <a:ext cx="438093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DEGAS</a:t>
            </a:r>
          </a:p>
          <a:p>
            <a:pPr lvl="0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“Fourteen-Year-Old Dancer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lvl="0"/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Cast in Bronze with Silk</a:t>
            </a:r>
            <a:r>
              <a: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Linen</a:t>
            </a:r>
            <a:r>
              <a: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Satin &amp; Muslin</a:t>
            </a:r>
            <a:endParaRPr lang="en-US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(1879)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31372" y="5626894"/>
            <a:ext cx="173595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DEGAS</a:t>
            </a:r>
          </a:p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“Dancer”</a:t>
            </a:r>
          </a:p>
          <a:p>
            <a:pPr lvl="0"/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Cast in Bronze</a:t>
            </a:r>
            <a:endParaRPr lang="en-US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(1888)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34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2" y="109181"/>
            <a:ext cx="7847808" cy="66458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97085" y="5185342"/>
            <a:ext cx="38992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ÉDOUARD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MANET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Execution of Emperor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Maximillian of Mexico”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(1868)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15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74" y="81887"/>
            <a:ext cx="4779803" cy="66917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17410" y="5573283"/>
            <a:ext cx="3053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ÉDOUARD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MANET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“The Balcony”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(1868)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53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1" y="95534"/>
            <a:ext cx="8795860" cy="66936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8425" y="5219523"/>
            <a:ext cx="3193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ÉDOUARD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MANET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Luncheon in the Studio”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(1868)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67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1115</TotalTime>
  <Words>759</Words>
  <Application>Microsoft Office PowerPoint</Application>
  <PresentationFormat>Widescreen</PresentationFormat>
  <Paragraphs>185</Paragraphs>
  <Slides>60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ProBook 450 G2</dc:creator>
  <cp:lastModifiedBy>ProBook 450 G2</cp:lastModifiedBy>
  <cp:revision>133</cp:revision>
  <dcterms:created xsi:type="dcterms:W3CDTF">2018-10-14T12:57:10Z</dcterms:created>
  <dcterms:modified xsi:type="dcterms:W3CDTF">2020-09-14T19:02:12Z</dcterms:modified>
</cp:coreProperties>
</file>